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League Spartan" panose="020B0604020202020204" charset="0"/>
      <p:regular r:id="rId16"/>
    </p:embeddedFont>
    <p:embeddedFont>
      <p:font typeface="Montserrat" panose="00000500000000000000" pitchFamily="2" charset="0"/>
      <p:regular r:id="rId17"/>
      <p:bold r:id="rId18"/>
      <p:italic r:id="rId19"/>
      <p:boldItalic r:id="rId20"/>
    </p:embeddedFont>
    <p:embeddedFont>
      <p:font typeface="Montserrat Bold" panose="020B0604020202020204" charset="0"/>
      <p:regular r:id="rId21"/>
    </p:embeddedFont>
    <p:embeddedFont>
      <p:font typeface="Montserrat Bold Italics" panose="020B0604020202020204" charset="0"/>
      <p:regular r:id="rId22"/>
    </p:embeddedFont>
    <p:embeddedFont>
      <p:font typeface="Montserrat Ultra-Bold" panose="020B0604020202020204" charset="0"/>
      <p:regular r:id="rId23"/>
    </p:embeddedFont>
    <p:embeddedFont>
      <p:font typeface="Montserrat Ultra-Bold Italics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7" d="100"/>
          <a:sy n="37" d="100"/>
        </p:scale>
        <p:origin x="1892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5.svg"/><Relationship Id="rId7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-7020778">
            <a:off x="-6402716" y="821505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AutoShape 4"/>
          <p:cNvSpPr/>
          <p:nvPr/>
        </p:nvSpPr>
        <p:spPr>
          <a:xfrm rot="-7020778">
            <a:off x="-7861675" y="821505"/>
            <a:ext cx="16230600" cy="10441156"/>
          </a:xfrm>
          <a:prstGeom prst="rect">
            <a:avLst/>
          </a:prstGeom>
          <a:solidFill>
            <a:srgbClr val="263F6B"/>
          </a:solidFill>
        </p:spPr>
      </p:sp>
      <p:sp>
        <p:nvSpPr>
          <p:cNvPr id="5" name="Freeform 5"/>
          <p:cNvSpPr/>
          <p:nvPr/>
        </p:nvSpPr>
        <p:spPr>
          <a:xfrm>
            <a:off x="1028700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476242" y="895680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-1536273" y="4209223"/>
            <a:ext cx="524423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-2298994" y="9859066"/>
            <a:ext cx="900577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-3516288" y="3274120"/>
            <a:ext cx="572018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3066191" y="2718412"/>
            <a:ext cx="930938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628699" y="2287485"/>
            <a:ext cx="129153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14225126" y="204573"/>
            <a:ext cx="3770627" cy="3811464"/>
          </a:xfrm>
          <a:custGeom>
            <a:avLst/>
            <a:gdLst/>
            <a:ahLst/>
            <a:cxnLst/>
            <a:rect l="l" t="t" r="r" b="b"/>
            <a:pathLst>
              <a:path w="3770627" h="3811464">
                <a:moveTo>
                  <a:pt x="0" y="0"/>
                </a:moveTo>
                <a:lnTo>
                  <a:pt x="3770626" y="0"/>
                </a:lnTo>
                <a:lnTo>
                  <a:pt x="3770626" y="3811464"/>
                </a:lnTo>
                <a:lnTo>
                  <a:pt x="0" y="38114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819150" y="5028373"/>
            <a:ext cx="12205814" cy="1827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338"/>
              </a:lnSpc>
            </a:pPr>
            <a:r>
              <a:rPr lang="en-US" sz="14986" spc="-884">
                <a:solidFill>
                  <a:srgbClr val="FFFFFF"/>
                </a:solidFill>
                <a:latin typeface="Montserrat Ultra-Bold Italics"/>
              </a:rPr>
              <a:t>SWIFTSPOT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06122" y="7179963"/>
            <a:ext cx="4332089" cy="2204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</a:pPr>
            <a:r>
              <a:rPr lang="en-US" sz="3399" spc="67">
                <a:solidFill>
                  <a:srgbClr val="FFFFFF"/>
                </a:solidFill>
                <a:latin typeface="Montserrat"/>
              </a:rPr>
              <a:t>Made by</a:t>
            </a:r>
          </a:p>
          <a:p>
            <a:pPr algn="ctr">
              <a:lnSpc>
                <a:spcPts val="4419"/>
              </a:lnSpc>
            </a:pPr>
            <a:r>
              <a:rPr lang="en-US" sz="3399" spc="67">
                <a:solidFill>
                  <a:srgbClr val="FFFFFF"/>
                </a:solidFill>
                <a:latin typeface="Montserrat"/>
              </a:rPr>
              <a:t>Khalil Samara</a:t>
            </a:r>
          </a:p>
          <a:p>
            <a:pPr algn="ctr">
              <a:lnSpc>
                <a:spcPts val="4419"/>
              </a:lnSpc>
            </a:pPr>
            <a:r>
              <a:rPr lang="en-US" sz="3399" spc="67">
                <a:solidFill>
                  <a:srgbClr val="FFFFFF"/>
                </a:solidFill>
                <a:latin typeface="Montserrat"/>
              </a:rPr>
              <a:t>Ibrahim Abu Laban</a:t>
            </a:r>
          </a:p>
          <a:p>
            <a:pPr algn="ctr">
              <a:lnSpc>
                <a:spcPts val="4419"/>
              </a:lnSpc>
              <a:spcBef>
                <a:spcPct val="0"/>
              </a:spcBef>
            </a:pPr>
            <a:r>
              <a:rPr lang="en-US" sz="3399" spc="67">
                <a:solidFill>
                  <a:srgbClr val="FFFFFF"/>
                </a:solidFill>
                <a:latin typeface="Montserrat"/>
              </a:rPr>
              <a:t>Omar Obeid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-2512615" y="1231767"/>
            <a:ext cx="8002844" cy="1309890"/>
            <a:chOff x="0" y="0"/>
            <a:chExt cx="4034749" cy="660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34749" cy="660400"/>
            </a:xfrm>
            <a:custGeom>
              <a:avLst/>
              <a:gdLst/>
              <a:ahLst/>
              <a:cxnLst/>
              <a:rect l="l" t="t" r="r" b="b"/>
              <a:pathLst>
                <a:path w="4034749" h="660400">
                  <a:moveTo>
                    <a:pt x="391028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10290" y="0"/>
                  </a:lnTo>
                  <a:cubicBezTo>
                    <a:pt x="3978870" y="0"/>
                    <a:pt x="4034749" y="55880"/>
                    <a:pt x="4034749" y="124460"/>
                  </a:cubicBezTo>
                  <a:lnTo>
                    <a:pt x="4034749" y="535940"/>
                  </a:lnTo>
                  <a:cubicBezTo>
                    <a:pt x="4034749" y="604520"/>
                    <a:pt x="3978870" y="660400"/>
                    <a:pt x="3910290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796142" y="1231767"/>
            <a:ext cx="8004473" cy="1309890"/>
            <a:chOff x="0" y="0"/>
            <a:chExt cx="4035571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35571" cy="660400"/>
            </a:xfrm>
            <a:custGeom>
              <a:avLst/>
              <a:gdLst/>
              <a:ahLst/>
              <a:cxnLst/>
              <a:rect l="l" t="t" r="r" b="b"/>
              <a:pathLst>
                <a:path w="4035571" h="660400">
                  <a:moveTo>
                    <a:pt x="391111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11111" y="0"/>
                  </a:lnTo>
                  <a:cubicBezTo>
                    <a:pt x="3979691" y="0"/>
                    <a:pt x="4035571" y="55880"/>
                    <a:pt x="4035571" y="124460"/>
                  </a:cubicBezTo>
                  <a:lnTo>
                    <a:pt x="4035571" y="535940"/>
                  </a:lnTo>
                  <a:cubicBezTo>
                    <a:pt x="4035571" y="604520"/>
                    <a:pt x="3979691" y="660400"/>
                    <a:pt x="3911111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5958583" y="923925"/>
            <a:ext cx="6370834" cy="2097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spc="-485">
                <a:solidFill>
                  <a:srgbClr val="263F6B"/>
                </a:solidFill>
                <a:latin typeface="Montserrat Bold Italics"/>
              </a:rPr>
              <a:t>SOFTWARE TESTING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43844" y="3651999"/>
            <a:ext cx="15602160" cy="4899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">
                <a:solidFill>
                  <a:srgbClr val="263F6B"/>
                </a:solidFill>
                <a:latin typeface="Montserrat"/>
              </a:rPr>
              <a:t>Due to the importance of software testing, five different testing techniques were applied, these were:</a:t>
            </a:r>
          </a:p>
          <a:p>
            <a:pPr marL="863591" lvl="1" indent="-431796" algn="l">
              <a:lnSpc>
                <a:spcPts val="5599"/>
              </a:lnSpc>
              <a:buFont typeface="Arial"/>
              <a:buChar char="•"/>
            </a:pPr>
            <a:r>
              <a:rPr lang="en-US" sz="3999" spc="79">
                <a:solidFill>
                  <a:srgbClr val="263F6B"/>
                </a:solidFill>
                <a:latin typeface="Montserrat"/>
              </a:rPr>
              <a:t>White Box</a:t>
            </a:r>
          </a:p>
          <a:p>
            <a:pPr marL="863591" lvl="1" indent="-431796" algn="l">
              <a:lnSpc>
                <a:spcPts val="5599"/>
              </a:lnSpc>
              <a:buFont typeface="Arial"/>
              <a:buChar char="•"/>
            </a:pPr>
            <a:r>
              <a:rPr lang="en-US" sz="3999" spc="79">
                <a:solidFill>
                  <a:srgbClr val="263F6B"/>
                </a:solidFill>
                <a:latin typeface="Montserrat"/>
              </a:rPr>
              <a:t>Black Box</a:t>
            </a:r>
          </a:p>
          <a:p>
            <a:pPr marL="863591" lvl="1" indent="-431796" algn="l">
              <a:lnSpc>
                <a:spcPts val="5599"/>
              </a:lnSpc>
              <a:buFont typeface="Arial"/>
              <a:buChar char="•"/>
            </a:pPr>
            <a:r>
              <a:rPr lang="en-US" sz="3999" spc="79">
                <a:solidFill>
                  <a:srgbClr val="263F6B"/>
                </a:solidFill>
                <a:latin typeface="Montserrat"/>
              </a:rPr>
              <a:t>Ad Hoc</a:t>
            </a:r>
          </a:p>
          <a:p>
            <a:pPr marL="863591" lvl="1" indent="-431796" algn="l">
              <a:lnSpc>
                <a:spcPts val="5599"/>
              </a:lnSpc>
              <a:buFont typeface="Arial"/>
              <a:buChar char="•"/>
            </a:pPr>
            <a:r>
              <a:rPr lang="en-US" sz="3999" spc="79">
                <a:solidFill>
                  <a:srgbClr val="263F6B"/>
                </a:solidFill>
                <a:latin typeface="Montserrat"/>
              </a:rPr>
              <a:t>Performance</a:t>
            </a:r>
          </a:p>
          <a:p>
            <a:pPr marL="863591" lvl="1" indent="-431796" algn="l">
              <a:lnSpc>
                <a:spcPts val="5599"/>
              </a:lnSpc>
              <a:buFont typeface="Arial"/>
              <a:buChar char="•"/>
            </a:pPr>
            <a:r>
              <a:rPr lang="en-US" sz="3999" spc="79">
                <a:solidFill>
                  <a:srgbClr val="263F6B"/>
                </a:solidFill>
                <a:latin typeface="Montserrat"/>
              </a:rPr>
              <a:t>Security</a:t>
            </a:r>
          </a:p>
        </p:txBody>
      </p:sp>
      <p:sp>
        <p:nvSpPr>
          <p:cNvPr id="9" name="Freeform 9"/>
          <p:cNvSpPr/>
          <p:nvPr/>
        </p:nvSpPr>
        <p:spPr>
          <a:xfrm rot="-5400000">
            <a:off x="17124485" y="3765594"/>
            <a:ext cx="844062" cy="211015"/>
          </a:xfrm>
          <a:custGeom>
            <a:avLst/>
            <a:gdLst/>
            <a:ahLst/>
            <a:cxnLst/>
            <a:rect l="l" t="t" r="r" b="b"/>
            <a:pathLst>
              <a:path w="844062" h="211015">
                <a:moveTo>
                  <a:pt x="0" y="0"/>
                </a:moveTo>
                <a:lnTo>
                  <a:pt x="844061" y="0"/>
                </a:lnTo>
                <a:lnTo>
                  <a:pt x="844061" y="211016"/>
                </a:lnTo>
                <a:lnTo>
                  <a:pt x="0" y="211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 flipV="1">
            <a:off x="17539372" y="4733925"/>
            <a:ext cx="14288" cy="2075717"/>
          </a:xfrm>
          <a:prstGeom prst="line">
            <a:avLst/>
          </a:prstGeom>
          <a:ln w="28575" cap="rnd">
            <a:solidFill>
              <a:srgbClr val="263F6B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 rot="-5400000">
            <a:off x="335306" y="8648474"/>
            <a:ext cx="844062" cy="211015"/>
          </a:xfrm>
          <a:custGeom>
            <a:avLst/>
            <a:gdLst/>
            <a:ahLst/>
            <a:cxnLst/>
            <a:rect l="l" t="t" r="r" b="b"/>
            <a:pathLst>
              <a:path w="844062" h="211015">
                <a:moveTo>
                  <a:pt x="0" y="0"/>
                </a:moveTo>
                <a:lnTo>
                  <a:pt x="844061" y="0"/>
                </a:lnTo>
                <a:lnTo>
                  <a:pt x="844061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AutoShape 12"/>
          <p:cNvSpPr/>
          <p:nvPr/>
        </p:nvSpPr>
        <p:spPr>
          <a:xfrm flipV="1">
            <a:off x="750193" y="5789509"/>
            <a:ext cx="14288" cy="2075717"/>
          </a:xfrm>
          <a:prstGeom prst="line">
            <a:avLst/>
          </a:prstGeom>
          <a:ln w="28575" cap="rnd">
            <a:solidFill>
              <a:srgbClr val="263F6B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Freeform 3"/>
          <p:cNvSpPr/>
          <p:nvPr/>
        </p:nvSpPr>
        <p:spPr>
          <a:xfrm>
            <a:off x="1028700" y="972278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901018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028700" y="-675827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6" name="TextBox 6"/>
          <p:cNvSpPr txBox="1"/>
          <p:nvPr/>
        </p:nvSpPr>
        <p:spPr>
          <a:xfrm>
            <a:off x="1104900" y="1609784"/>
            <a:ext cx="14518093" cy="908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01"/>
              </a:lnSpc>
            </a:pPr>
            <a:r>
              <a:rPr lang="en-US" sz="6940" spc="-409">
                <a:solidFill>
                  <a:srgbClr val="263F6B"/>
                </a:solidFill>
                <a:latin typeface="Montserrat Ultra-Bold Italics"/>
              </a:rPr>
              <a:t>BLACK BOX TESTING EXAMPLE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6325" y="2607645"/>
            <a:ext cx="6318568" cy="760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5"/>
              </a:lnSpc>
            </a:pPr>
            <a:r>
              <a:rPr lang="en-US" sz="5740" spc="-338">
                <a:solidFill>
                  <a:srgbClr val="263F6B"/>
                </a:solidFill>
                <a:latin typeface="Montserrat Bold Italics"/>
              </a:rPr>
              <a:t>SIGN IN SCREEN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96325" y="3511987"/>
            <a:ext cx="15473550" cy="5220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9"/>
              </a:lnSpc>
            </a:pPr>
            <a:r>
              <a:rPr lang="en-US" sz="2899" spc="57">
                <a:solidFill>
                  <a:srgbClr val="000000"/>
                </a:solidFill>
                <a:latin typeface="Montserrat"/>
              </a:rPr>
              <a:t>Test Case Description: Verify that login is successful with valid credentials. </a:t>
            </a:r>
          </a:p>
          <a:p>
            <a:pPr algn="l">
              <a:lnSpc>
                <a:spcPts val="3769"/>
              </a:lnSpc>
            </a:pPr>
            <a:r>
              <a:rPr lang="en-US" sz="2899" spc="57">
                <a:solidFill>
                  <a:srgbClr val="000000"/>
                </a:solidFill>
                <a:latin typeface="Montserrat"/>
              </a:rPr>
              <a:t>Test Precondition: User must be registered (signed up) to the Application. </a:t>
            </a:r>
          </a:p>
          <a:p>
            <a:pPr algn="l">
              <a:lnSpc>
                <a:spcPts val="3769"/>
              </a:lnSpc>
            </a:pPr>
            <a:r>
              <a:rPr lang="en-US" sz="2899" spc="57">
                <a:solidFill>
                  <a:srgbClr val="000000"/>
                </a:solidFill>
                <a:latin typeface="Montserrat"/>
              </a:rPr>
              <a:t>Test Steps: </a:t>
            </a:r>
          </a:p>
          <a:p>
            <a:pPr marL="626107" lvl="1" indent="-313054" algn="l">
              <a:lnSpc>
                <a:spcPts val="3769"/>
              </a:lnSpc>
              <a:buAutoNum type="arabicPeriod"/>
            </a:pPr>
            <a:r>
              <a:rPr lang="en-US" sz="2899" spc="57">
                <a:solidFill>
                  <a:srgbClr val="000000"/>
                </a:solidFill>
                <a:latin typeface="Montserrat"/>
              </a:rPr>
              <a:t>Access the sign in screen. </a:t>
            </a:r>
          </a:p>
          <a:p>
            <a:pPr marL="626107" lvl="1" indent="-313054" algn="l">
              <a:lnSpc>
                <a:spcPts val="3769"/>
              </a:lnSpc>
              <a:buAutoNum type="arabicPeriod"/>
            </a:pPr>
            <a:r>
              <a:rPr lang="en-US" sz="2899" spc="57">
                <a:solidFill>
                  <a:srgbClr val="000000"/>
                </a:solidFill>
                <a:latin typeface="Montserrat"/>
              </a:rPr>
              <a:t>Enter email and password. </a:t>
            </a:r>
          </a:p>
          <a:p>
            <a:pPr marL="626107" lvl="1" indent="-313054" algn="l">
              <a:lnSpc>
                <a:spcPts val="3769"/>
              </a:lnSpc>
              <a:buAutoNum type="arabicPeriod"/>
            </a:pPr>
            <a:r>
              <a:rPr lang="en-US" sz="2899" spc="57">
                <a:solidFill>
                  <a:srgbClr val="000000"/>
                </a:solidFill>
                <a:latin typeface="Montserrat"/>
              </a:rPr>
              <a:t>Click on the sign in button provided. </a:t>
            </a:r>
          </a:p>
          <a:p>
            <a:pPr algn="l">
              <a:lnSpc>
                <a:spcPts val="3769"/>
              </a:lnSpc>
            </a:pPr>
            <a:endParaRPr lang="en-US" sz="2899" spc="57">
              <a:solidFill>
                <a:srgbClr val="000000"/>
              </a:solidFill>
              <a:latin typeface="Montserrat"/>
            </a:endParaRPr>
          </a:p>
          <a:p>
            <a:pPr algn="l">
              <a:lnSpc>
                <a:spcPts val="3769"/>
              </a:lnSpc>
            </a:pPr>
            <a:r>
              <a:rPr lang="en-US" sz="2899" spc="57">
                <a:solidFill>
                  <a:srgbClr val="000000"/>
                </a:solidFill>
                <a:latin typeface="Montserrat"/>
              </a:rPr>
              <a:t>Test Data 3: </a:t>
            </a:r>
          </a:p>
          <a:p>
            <a:pPr marL="626107" lvl="1" indent="-313054" algn="l">
              <a:lnSpc>
                <a:spcPts val="3769"/>
              </a:lnSpc>
              <a:buFont typeface="Arial"/>
              <a:buChar char="•"/>
            </a:pPr>
            <a:r>
              <a:rPr lang="en-US" sz="2899" spc="57">
                <a:solidFill>
                  <a:srgbClr val="000000"/>
                </a:solidFill>
                <a:latin typeface="Montserrat"/>
              </a:rPr>
              <a:t>Email: omarobeid136@gmail.com </a:t>
            </a:r>
          </a:p>
          <a:p>
            <a:pPr marL="626107" lvl="1" indent="-313054" algn="l">
              <a:lnSpc>
                <a:spcPts val="3769"/>
              </a:lnSpc>
              <a:buFont typeface="Arial"/>
              <a:buChar char="•"/>
            </a:pPr>
            <a:r>
              <a:rPr lang="en-US" sz="2899" spc="57">
                <a:solidFill>
                  <a:srgbClr val="000000"/>
                </a:solidFill>
                <a:latin typeface="Montserrat"/>
              </a:rPr>
              <a:t>Password: 1111111 </a:t>
            </a:r>
          </a:p>
          <a:p>
            <a:pPr marL="626107" lvl="1" indent="-313054" algn="l">
              <a:lnSpc>
                <a:spcPts val="3769"/>
              </a:lnSpc>
              <a:buFont typeface="Arial"/>
              <a:buChar char="•"/>
            </a:pPr>
            <a:r>
              <a:rPr lang="en-US" sz="2899" spc="57">
                <a:solidFill>
                  <a:srgbClr val="000000"/>
                </a:solidFill>
                <a:latin typeface="Montserrat"/>
              </a:rPr>
              <a:t>Test Result: Asks for valid password. 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1105326" y="4848225"/>
            <a:ext cx="5013154" cy="9919386"/>
            <a:chOff x="0" y="0"/>
            <a:chExt cx="2620010" cy="5184140"/>
          </a:xfrm>
        </p:grpSpPr>
        <p:sp>
          <p:nvSpPr>
            <p:cNvPr id="10" name="Freeform 10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t="-1273" b="-1273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19" name="AutoShape 19"/>
          <p:cNvSpPr/>
          <p:nvPr/>
        </p:nvSpPr>
        <p:spPr>
          <a:xfrm>
            <a:off x="1028700" y="9591065"/>
            <a:ext cx="16230600" cy="1351653"/>
          </a:xfrm>
          <a:prstGeom prst="rect">
            <a:avLst/>
          </a:prstGeom>
          <a:solidFill>
            <a:srgbClr val="213559"/>
          </a:solid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91738" y="738091"/>
            <a:ext cx="19381602" cy="8810818"/>
          </a:xfrm>
          <a:custGeom>
            <a:avLst/>
            <a:gdLst/>
            <a:ahLst/>
            <a:cxnLst/>
            <a:rect l="l" t="t" r="r" b="b"/>
            <a:pathLst>
              <a:path w="19381602" h="8810818">
                <a:moveTo>
                  <a:pt x="0" y="0"/>
                </a:moveTo>
                <a:lnTo>
                  <a:pt x="19381602" y="0"/>
                </a:lnTo>
                <a:lnTo>
                  <a:pt x="19381602" y="8810818"/>
                </a:lnTo>
                <a:lnTo>
                  <a:pt x="0" y="88108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989" b="-2989"/>
            </a:stretch>
          </a:blipFill>
        </p:spPr>
      </p:sp>
      <p:sp>
        <p:nvSpPr>
          <p:cNvPr id="3" name="AutoShape 3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4" name="TextBox 4"/>
          <p:cNvSpPr txBox="1"/>
          <p:nvPr/>
        </p:nvSpPr>
        <p:spPr>
          <a:xfrm>
            <a:off x="962504" y="1195291"/>
            <a:ext cx="5497824" cy="2054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4"/>
              </a:lnSpc>
            </a:pPr>
            <a:r>
              <a:rPr lang="en-US" sz="8076" spc="-476">
                <a:solidFill>
                  <a:srgbClr val="263F6B"/>
                </a:solidFill>
                <a:latin typeface="Montserrat Ultra-Bold Italics"/>
              </a:rPr>
              <a:t>SECURITY</a:t>
            </a:r>
          </a:p>
          <a:p>
            <a:pPr algn="l">
              <a:lnSpc>
                <a:spcPts val="7914"/>
              </a:lnSpc>
            </a:pPr>
            <a:r>
              <a:rPr lang="en-US" sz="8076" spc="-476">
                <a:solidFill>
                  <a:srgbClr val="263F6B"/>
                </a:solidFill>
                <a:latin typeface="Montserrat Ultra-Bold Italics"/>
              </a:rPr>
              <a:t>TESTING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04900" y="8194463"/>
            <a:ext cx="6351213" cy="1230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43"/>
              </a:lnSpc>
            </a:pPr>
            <a:r>
              <a:rPr lang="en-US" sz="4840" spc="-285">
                <a:solidFill>
                  <a:srgbClr val="263F6B"/>
                </a:solidFill>
                <a:latin typeface="Montserrat Bold Italics"/>
              </a:rPr>
              <a:t>MICROSOFT THREAT</a:t>
            </a:r>
          </a:p>
          <a:p>
            <a:pPr algn="l">
              <a:lnSpc>
                <a:spcPts val="4743"/>
              </a:lnSpc>
            </a:pPr>
            <a:r>
              <a:rPr lang="en-US" sz="4840" spc="-285">
                <a:solidFill>
                  <a:srgbClr val="263F6B"/>
                </a:solidFill>
                <a:latin typeface="Montserrat Bold Italics"/>
              </a:rPr>
              <a:t>MODELING TOOL</a:t>
            </a:r>
          </a:p>
        </p:txBody>
      </p:sp>
      <p:sp>
        <p:nvSpPr>
          <p:cNvPr id="6" name="AutoShape 6"/>
          <p:cNvSpPr/>
          <p:nvPr/>
        </p:nvSpPr>
        <p:spPr>
          <a:xfrm>
            <a:off x="824670" y="-675827"/>
            <a:ext cx="16638661" cy="1290093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7" name="AutoShape 7"/>
          <p:cNvSpPr/>
          <p:nvPr/>
        </p:nvSpPr>
        <p:spPr>
          <a:xfrm>
            <a:off x="824670" y="9672734"/>
            <a:ext cx="16638661" cy="1269984"/>
          </a:xfrm>
          <a:prstGeom prst="rect">
            <a:avLst/>
          </a:prstGeom>
          <a:solidFill>
            <a:srgbClr val="213559"/>
          </a:solid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Freeform 3"/>
          <p:cNvSpPr/>
          <p:nvPr/>
        </p:nvSpPr>
        <p:spPr>
          <a:xfrm>
            <a:off x="1028700" y="814517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6"/>
                </a:lnTo>
                <a:lnTo>
                  <a:pt x="0" y="295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9153116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028700" y="9591065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6" name="AutoShape 6"/>
          <p:cNvSpPr/>
          <p:nvPr/>
        </p:nvSpPr>
        <p:spPr>
          <a:xfrm>
            <a:off x="1028700" y="-675827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7" name="Freeform 7"/>
          <p:cNvSpPr/>
          <p:nvPr/>
        </p:nvSpPr>
        <p:spPr>
          <a:xfrm>
            <a:off x="10599894" y="2046564"/>
            <a:ext cx="6400157" cy="3154212"/>
          </a:xfrm>
          <a:custGeom>
            <a:avLst/>
            <a:gdLst/>
            <a:ahLst/>
            <a:cxnLst/>
            <a:rect l="l" t="t" r="r" b="b"/>
            <a:pathLst>
              <a:path w="6400157" h="3154212">
                <a:moveTo>
                  <a:pt x="0" y="0"/>
                </a:moveTo>
                <a:lnTo>
                  <a:pt x="6400157" y="0"/>
                </a:lnTo>
                <a:lnTo>
                  <a:pt x="6400157" y="3154213"/>
                </a:lnTo>
                <a:lnTo>
                  <a:pt x="0" y="31542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084" b="-12228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6014136"/>
            <a:ext cx="7959192" cy="2986783"/>
          </a:xfrm>
          <a:custGeom>
            <a:avLst/>
            <a:gdLst/>
            <a:ahLst/>
            <a:cxnLst/>
            <a:rect l="l" t="t" r="r" b="b"/>
            <a:pathLst>
              <a:path w="7959192" h="2986783">
                <a:moveTo>
                  <a:pt x="0" y="0"/>
                </a:moveTo>
                <a:lnTo>
                  <a:pt x="7959192" y="0"/>
                </a:lnTo>
                <a:lnTo>
                  <a:pt x="7959192" y="2986782"/>
                </a:lnTo>
                <a:lnTo>
                  <a:pt x="0" y="29867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9292" r="-8091" b="-16893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566099" y="5991623"/>
            <a:ext cx="7484844" cy="3031808"/>
          </a:xfrm>
          <a:custGeom>
            <a:avLst/>
            <a:gdLst/>
            <a:ahLst/>
            <a:cxnLst/>
            <a:rect l="l" t="t" r="r" b="b"/>
            <a:pathLst>
              <a:path w="7484844" h="3031808">
                <a:moveTo>
                  <a:pt x="0" y="0"/>
                </a:moveTo>
                <a:lnTo>
                  <a:pt x="7484845" y="0"/>
                </a:lnTo>
                <a:lnTo>
                  <a:pt x="7484845" y="3031808"/>
                </a:lnTo>
                <a:lnTo>
                  <a:pt x="0" y="30318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90" r="-50481" b="-45760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202681" y="5533558"/>
            <a:ext cx="1330632" cy="1330632"/>
          </a:xfrm>
          <a:custGeom>
            <a:avLst/>
            <a:gdLst/>
            <a:ahLst/>
            <a:cxnLst/>
            <a:rect l="l" t="t" r="r" b="b"/>
            <a:pathLst>
              <a:path w="1330632" h="1330632">
                <a:moveTo>
                  <a:pt x="0" y="0"/>
                </a:moveTo>
                <a:lnTo>
                  <a:pt x="1330632" y="0"/>
                </a:lnTo>
                <a:lnTo>
                  <a:pt x="1330632" y="1330632"/>
                </a:lnTo>
                <a:lnTo>
                  <a:pt x="0" y="13306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1442176"/>
            <a:ext cx="10673542" cy="908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01"/>
              </a:lnSpc>
            </a:pPr>
            <a:r>
              <a:rPr lang="en-US" sz="6940" spc="-409">
                <a:solidFill>
                  <a:srgbClr val="263F6B"/>
                </a:solidFill>
                <a:latin typeface="Montserrat Ultra-Bold Italics"/>
              </a:rPr>
              <a:t>WHITE BOX TESTING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96325" y="3627287"/>
            <a:ext cx="8188824" cy="188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7" lvl="1" indent="-313054" algn="l">
              <a:lnSpc>
                <a:spcPts val="3769"/>
              </a:lnSpc>
              <a:buFont typeface="Arial"/>
              <a:buChar char="•"/>
            </a:pPr>
            <a:r>
              <a:rPr lang="en-US" sz="2899" spc="57">
                <a:solidFill>
                  <a:srgbClr val="000000"/>
                </a:solidFill>
                <a:latin typeface="Montserrat"/>
              </a:rPr>
              <a:t>Native Dart SDK tools were also used, which tested errors, style, &amp; pub rules.</a:t>
            </a:r>
          </a:p>
          <a:p>
            <a:pPr marL="626107" lvl="1" indent="-313054" algn="l">
              <a:lnSpc>
                <a:spcPts val="3769"/>
              </a:lnSpc>
              <a:buFont typeface="Arial"/>
              <a:buChar char="•"/>
            </a:pPr>
            <a:r>
              <a:rPr lang="en-US" sz="2899" spc="57">
                <a:solidFill>
                  <a:srgbClr val="000000"/>
                </a:solidFill>
                <a:latin typeface="Montserrat"/>
              </a:rPr>
              <a:t>It also offered automatic fixes which were applied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96325" y="2626695"/>
            <a:ext cx="6318568" cy="760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5"/>
              </a:lnSpc>
            </a:pPr>
            <a:r>
              <a:rPr lang="en-US" sz="5740" spc="-338">
                <a:solidFill>
                  <a:srgbClr val="263F6B"/>
                </a:solidFill>
                <a:latin typeface="Montserrat Bold Italics"/>
              </a:rPr>
              <a:t>DART SDK TOOLS</a:t>
            </a:r>
          </a:p>
        </p:txBody>
      </p:sp>
      <p:sp>
        <p:nvSpPr>
          <p:cNvPr id="14" name="Freeform 14"/>
          <p:cNvSpPr/>
          <p:nvPr/>
        </p:nvSpPr>
        <p:spPr>
          <a:xfrm>
            <a:off x="16334735" y="5706840"/>
            <a:ext cx="1330632" cy="1330632"/>
          </a:xfrm>
          <a:custGeom>
            <a:avLst/>
            <a:gdLst/>
            <a:ahLst/>
            <a:cxnLst/>
            <a:rect l="l" t="t" r="r" b="b"/>
            <a:pathLst>
              <a:path w="1330632" h="1330632">
                <a:moveTo>
                  <a:pt x="0" y="0"/>
                </a:moveTo>
                <a:lnTo>
                  <a:pt x="1330633" y="0"/>
                </a:lnTo>
                <a:lnTo>
                  <a:pt x="1330633" y="1330632"/>
                </a:lnTo>
                <a:lnTo>
                  <a:pt x="0" y="13306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334735" y="1428573"/>
            <a:ext cx="1330632" cy="1330632"/>
          </a:xfrm>
          <a:custGeom>
            <a:avLst/>
            <a:gdLst/>
            <a:ahLst/>
            <a:cxnLst/>
            <a:rect l="l" t="t" r="r" b="b"/>
            <a:pathLst>
              <a:path w="1330632" h="1330632">
                <a:moveTo>
                  <a:pt x="0" y="0"/>
                </a:moveTo>
                <a:lnTo>
                  <a:pt x="1330633" y="0"/>
                </a:lnTo>
                <a:lnTo>
                  <a:pt x="1330633" y="1330632"/>
                </a:lnTo>
                <a:lnTo>
                  <a:pt x="0" y="13306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8316823" y="5695936"/>
            <a:ext cx="1102348" cy="109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31"/>
              </a:lnSpc>
              <a:spcBef>
                <a:spcPct val="0"/>
              </a:spcBef>
            </a:pPr>
            <a:r>
              <a:rPr lang="en-US" sz="6379" spc="-376">
                <a:solidFill>
                  <a:srgbClr val="263F6B"/>
                </a:solidFill>
                <a:latin typeface="League Spartan"/>
              </a:rPr>
              <a:t>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448877" y="5829427"/>
            <a:ext cx="1102348" cy="109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31"/>
              </a:lnSpc>
              <a:spcBef>
                <a:spcPct val="0"/>
              </a:spcBef>
            </a:pPr>
            <a:r>
              <a:rPr lang="en-US" sz="6379" spc="-376">
                <a:solidFill>
                  <a:srgbClr val="263F6B"/>
                </a:solidFill>
                <a:latin typeface="League Spartan"/>
              </a:rPr>
              <a:t>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471194" y="1579595"/>
            <a:ext cx="1102348" cy="109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31"/>
              </a:lnSpc>
              <a:spcBef>
                <a:spcPct val="0"/>
              </a:spcBef>
            </a:pPr>
            <a:r>
              <a:rPr lang="en-US" sz="6379" spc="-376">
                <a:solidFill>
                  <a:srgbClr val="263F6B"/>
                </a:solidFill>
                <a:latin typeface="League Spartan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83237" y="4465219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sp>
        <p:nvSpPr>
          <p:cNvPr id="3" name="Freeform 3"/>
          <p:cNvSpPr/>
          <p:nvPr/>
        </p:nvSpPr>
        <p:spPr>
          <a:xfrm>
            <a:off x="1028700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476242" y="895680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494137" y="698454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5" y="0"/>
                </a:lnTo>
                <a:lnTo>
                  <a:pt x="2556815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79461" y="9578419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1028700" y="8302951"/>
            <a:ext cx="16230600" cy="16951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8" name="AutoShape 8"/>
          <p:cNvSpPr/>
          <p:nvPr/>
        </p:nvSpPr>
        <p:spPr>
          <a:xfrm>
            <a:off x="1028700" y="1814529"/>
            <a:ext cx="16230600" cy="16951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9" name="Freeform 9"/>
          <p:cNvSpPr/>
          <p:nvPr/>
        </p:nvSpPr>
        <p:spPr>
          <a:xfrm>
            <a:off x="11521215" y="2266379"/>
            <a:ext cx="5603225" cy="5661592"/>
          </a:xfrm>
          <a:custGeom>
            <a:avLst/>
            <a:gdLst/>
            <a:ahLst/>
            <a:cxnLst/>
            <a:rect l="l" t="t" r="r" b="b"/>
            <a:pathLst>
              <a:path w="5603225" h="5661592">
                <a:moveTo>
                  <a:pt x="0" y="0"/>
                </a:moveTo>
                <a:lnTo>
                  <a:pt x="5603225" y="0"/>
                </a:lnTo>
                <a:lnTo>
                  <a:pt x="5603225" y="5661592"/>
                </a:lnTo>
                <a:lnTo>
                  <a:pt x="0" y="56615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3855" t="-10469" r="-40283" b="-6959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09675" y="2900800"/>
            <a:ext cx="9217944" cy="473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83"/>
              </a:lnSpc>
            </a:pPr>
            <a:r>
              <a:rPr lang="en-US" sz="13243" spc="-781">
                <a:solidFill>
                  <a:srgbClr val="FFFFFF"/>
                </a:solidFill>
                <a:latin typeface="Montserrat Ultra-Bold"/>
              </a:rPr>
              <a:t>MOVING ON TO THE DEMO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AutoShape 3"/>
          <p:cNvSpPr/>
          <p:nvPr/>
        </p:nvSpPr>
        <p:spPr>
          <a:xfrm rot="5400000">
            <a:off x="13593652" y="4467673"/>
            <a:ext cx="8968699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AutoShape 4"/>
          <p:cNvSpPr/>
          <p:nvPr/>
        </p:nvSpPr>
        <p:spPr>
          <a:xfrm rot="5400000">
            <a:off x="-4331501" y="4467673"/>
            <a:ext cx="8968699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5" name="TextBox 5"/>
          <p:cNvSpPr txBox="1"/>
          <p:nvPr/>
        </p:nvSpPr>
        <p:spPr>
          <a:xfrm>
            <a:off x="1440445" y="1228725"/>
            <a:ext cx="8198462" cy="1077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75"/>
              </a:lnSpc>
            </a:pPr>
            <a:r>
              <a:rPr lang="en-US" sz="8240" spc="-486">
                <a:solidFill>
                  <a:srgbClr val="263F6B"/>
                </a:solidFill>
                <a:latin typeface="Montserrat Ultra-Bold Italics"/>
              </a:rPr>
              <a:t>SCENARIO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92820" y="2641375"/>
            <a:ext cx="15502359" cy="6308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1" lvl="1" indent="-431796" algn="l">
              <a:lnSpc>
                <a:spcPts val="5599"/>
              </a:lnSpc>
              <a:buFont typeface="Arial"/>
              <a:buChar char="•"/>
            </a:pPr>
            <a:r>
              <a:rPr lang="en-US" sz="3999" spc="79">
                <a:solidFill>
                  <a:srgbClr val="263F6B"/>
                </a:solidFill>
                <a:latin typeface="Montserrat"/>
              </a:rPr>
              <a:t>A tenant lives somewhere around PSUT &amp; has a garage available from 9 AM to 5 PM</a:t>
            </a:r>
          </a:p>
          <a:p>
            <a:pPr marL="863591" lvl="1" indent="-431796" algn="l">
              <a:lnSpc>
                <a:spcPts val="5599"/>
              </a:lnSpc>
              <a:buFont typeface="Arial"/>
              <a:buChar char="•"/>
            </a:pPr>
            <a:r>
              <a:rPr lang="en-US" sz="3999" spc="79">
                <a:solidFill>
                  <a:srgbClr val="263F6B"/>
                </a:solidFill>
                <a:latin typeface="Montserrat"/>
              </a:rPr>
              <a:t>A PSUT student books the tenant’s parking &amp; arrives on time to park</a:t>
            </a:r>
          </a:p>
          <a:p>
            <a:pPr marL="863591" lvl="1" indent="-431796" algn="l">
              <a:lnSpc>
                <a:spcPts val="5599"/>
              </a:lnSpc>
              <a:buFont typeface="Arial"/>
              <a:buChar char="•"/>
            </a:pPr>
            <a:r>
              <a:rPr lang="en-US" sz="3999" spc="79">
                <a:solidFill>
                  <a:srgbClr val="263F6B"/>
                </a:solidFill>
                <a:latin typeface="Montserrat"/>
              </a:rPr>
              <a:t>The tenant makes extra money on the side while Swift Spot takes a dividend</a:t>
            </a:r>
          </a:p>
          <a:p>
            <a:pPr marL="863591" lvl="1" indent="-431796" algn="l">
              <a:lnSpc>
                <a:spcPts val="5599"/>
              </a:lnSpc>
              <a:buFont typeface="Arial"/>
              <a:buChar char="•"/>
            </a:pPr>
            <a:r>
              <a:rPr lang="en-US" sz="3999" spc="79">
                <a:solidFill>
                  <a:srgbClr val="263F6B"/>
                </a:solidFill>
                <a:latin typeface="Montserrat"/>
              </a:rPr>
              <a:t>The student saves time &amp; hassle by getting a convenient parking space in the location they prefer</a:t>
            </a:r>
          </a:p>
          <a:p>
            <a:pPr marL="863591" lvl="1" indent="-431796" algn="l">
              <a:lnSpc>
                <a:spcPts val="5599"/>
              </a:lnSpc>
              <a:buFont typeface="Arial"/>
              <a:buChar char="•"/>
            </a:pPr>
            <a:r>
              <a:rPr lang="en-US" sz="3999" spc="79">
                <a:solidFill>
                  <a:srgbClr val="263F6B"/>
                </a:solidFill>
                <a:latin typeface="Montserrat"/>
              </a:rPr>
              <a:t>Everyone wins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-2128102" y="1231767"/>
            <a:ext cx="5731312" cy="1309890"/>
            <a:chOff x="0" y="0"/>
            <a:chExt cx="2889524" cy="660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89524" cy="660400"/>
            </a:xfrm>
            <a:custGeom>
              <a:avLst/>
              <a:gdLst/>
              <a:ahLst/>
              <a:cxnLst/>
              <a:rect l="l" t="t" r="r" b="b"/>
              <a:pathLst>
                <a:path w="2889524" h="660400">
                  <a:moveTo>
                    <a:pt x="2765064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65064" y="0"/>
                  </a:lnTo>
                  <a:cubicBezTo>
                    <a:pt x="2833644" y="0"/>
                    <a:pt x="2889524" y="55880"/>
                    <a:pt x="2889524" y="124460"/>
                  </a:cubicBezTo>
                  <a:lnTo>
                    <a:pt x="2889524" y="535940"/>
                  </a:lnTo>
                  <a:cubicBezTo>
                    <a:pt x="2889524" y="604520"/>
                    <a:pt x="2833644" y="660400"/>
                    <a:pt x="2765064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4681128" y="1231767"/>
            <a:ext cx="5727998" cy="1309890"/>
            <a:chOff x="0" y="0"/>
            <a:chExt cx="2887853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87853" cy="660400"/>
            </a:xfrm>
            <a:custGeom>
              <a:avLst/>
              <a:gdLst/>
              <a:ahLst/>
              <a:cxnLst/>
              <a:rect l="l" t="t" r="r" b="b"/>
              <a:pathLst>
                <a:path w="2887853" h="660400">
                  <a:moveTo>
                    <a:pt x="276339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63393" y="0"/>
                  </a:lnTo>
                  <a:cubicBezTo>
                    <a:pt x="2831973" y="0"/>
                    <a:pt x="2887853" y="55880"/>
                    <a:pt x="2887853" y="124460"/>
                  </a:cubicBezTo>
                  <a:lnTo>
                    <a:pt x="2887853" y="535940"/>
                  </a:lnTo>
                  <a:cubicBezTo>
                    <a:pt x="2887853" y="604520"/>
                    <a:pt x="2831973" y="660400"/>
                    <a:pt x="2763393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3940247" y="1433512"/>
            <a:ext cx="10407505" cy="107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spc="-485">
                <a:solidFill>
                  <a:srgbClr val="263F6B"/>
                </a:solidFill>
                <a:latin typeface="Montserrat Ultra-Bold Italics"/>
              </a:rPr>
              <a:t>AREAS TO TARGET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6219" y="3249046"/>
            <a:ext cx="15502359" cy="2079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">
                <a:solidFill>
                  <a:srgbClr val="263F6B"/>
                </a:solidFill>
                <a:latin typeface="Montserrat"/>
              </a:rPr>
              <a:t>Almost all of Amman has parking difficulties, but based on our research these areas need parking improvement the most: </a:t>
            </a:r>
          </a:p>
        </p:txBody>
      </p:sp>
      <p:sp>
        <p:nvSpPr>
          <p:cNvPr id="9" name="Freeform 9"/>
          <p:cNvSpPr/>
          <p:nvPr/>
        </p:nvSpPr>
        <p:spPr>
          <a:xfrm rot="-5400000">
            <a:off x="17342903" y="7623437"/>
            <a:ext cx="844062" cy="211015"/>
          </a:xfrm>
          <a:custGeom>
            <a:avLst/>
            <a:gdLst/>
            <a:ahLst/>
            <a:cxnLst/>
            <a:rect l="l" t="t" r="r" b="b"/>
            <a:pathLst>
              <a:path w="844062" h="211015">
                <a:moveTo>
                  <a:pt x="0" y="0"/>
                </a:moveTo>
                <a:lnTo>
                  <a:pt x="844062" y="0"/>
                </a:lnTo>
                <a:lnTo>
                  <a:pt x="844062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 flipV="1">
            <a:off x="17757790" y="4733925"/>
            <a:ext cx="14288" cy="2075717"/>
          </a:xfrm>
          <a:prstGeom prst="line">
            <a:avLst/>
          </a:prstGeom>
          <a:ln w="28575" cap="rnd">
            <a:solidFill>
              <a:srgbClr val="263F6B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 rot="-5400000">
            <a:off x="67140" y="4772559"/>
            <a:ext cx="844062" cy="211015"/>
          </a:xfrm>
          <a:custGeom>
            <a:avLst/>
            <a:gdLst/>
            <a:ahLst/>
            <a:cxnLst/>
            <a:rect l="l" t="t" r="r" b="b"/>
            <a:pathLst>
              <a:path w="844062" h="211015">
                <a:moveTo>
                  <a:pt x="0" y="0"/>
                </a:moveTo>
                <a:lnTo>
                  <a:pt x="844062" y="0"/>
                </a:lnTo>
                <a:lnTo>
                  <a:pt x="844062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AutoShape 12"/>
          <p:cNvSpPr/>
          <p:nvPr/>
        </p:nvSpPr>
        <p:spPr>
          <a:xfrm flipV="1">
            <a:off x="482027" y="5799034"/>
            <a:ext cx="14288" cy="2075717"/>
          </a:xfrm>
          <a:prstGeom prst="line">
            <a:avLst/>
          </a:prstGeom>
          <a:ln w="28575" cap="rnd">
            <a:solidFill>
              <a:srgbClr val="263F6B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1712739" y="5547747"/>
            <a:ext cx="14012119" cy="3489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1" lvl="1" indent="-431796" algn="l">
              <a:lnSpc>
                <a:spcPts val="5599"/>
              </a:lnSpc>
              <a:buFont typeface="Arial"/>
              <a:buChar char="•"/>
            </a:pPr>
            <a:r>
              <a:rPr lang="en-US" sz="3999" spc="79">
                <a:solidFill>
                  <a:srgbClr val="263F6B"/>
                </a:solidFill>
                <a:latin typeface="Montserrat"/>
              </a:rPr>
              <a:t>Civil Status &amp; Passports Department -Tabarbour </a:t>
            </a:r>
          </a:p>
          <a:p>
            <a:pPr marL="863591" lvl="1" indent="-431796" algn="l">
              <a:lnSpc>
                <a:spcPts val="5599"/>
              </a:lnSpc>
              <a:buFont typeface="Arial"/>
              <a:buChar char="•"/>
            </a:pPr>
            <a:r>
              <a:rPr lang="en-US" sz="3999" spc="79">
                <a:solidFill>
                  <a:srgbClr val="263F6B"/>
                </a:solidFill>
                <a:latin typeface="Montserrat"/>
              </a:rPr>
              <a:t>Ministry of Interior &amp; around it - Dakliyah Circle</a:t>
            </a:r>
          </a:p>
          <a:p>
            <a:pPr marL="863591" lvl="1" indent="-431796" algn="l">
              <a:lnSpc>
                <a:spcPts val="5599"/>
              </a:lnSpc>
              <a:buFont typeface="Arial"/>
              <a:buChar char="•"/>
            </a:pPr>
            <a:r>
              <a:rPr lang="en-US" sz="3999" spc="79">
                <a:solidFill>
                  <a:srgbClr val="263F6B"/>
                </a:solidFill>
                <a:latin typeface="Montserrat"/>
              </a:rPr>
              <a:t>Shmesani</a:t>
            </a:r>
          </a:p>
          <a:p>
            <a:pPr marL="863591" lvl="1" indent="-431796" algn="l">
              <a:lnSpc>
                <a:spcPts val="5599"/>
              </a:lnSpc>
              <a:buFont typeface="Arial"/>
              <a:buChar char="•"/>
            </a:pPr>
            <a:r>
              <a:rPr lang="en-US" sz="3999" spc="79">
                <a:solidFill>
                  <a:srgbClr val="263F6B"/>
                </a:solidFill>
                <a:latin typeface="Montserrat"/>
              </a:rPr>
              <a:t>Downtown</a:t>
            </a:r>
          </a:p>
          <a:p>
            <a:pPr marL="863591" lvl="1" indent="-431796" algn="l">
              <a:lnSpc>
                <a:spcPts val="5599"/>
              </a:lnSpc>
              <a:buFont typeface="Arial"/>
              <a:buChar char="•"/>
            </a:pPr>
            <a:r>
              <a:rPr lang="en-US" sz="3999" spc="79">
                <a:solidFill>
                  <a:srgbClr val="263F6B"/>
                </a:solidFill>
                <a:latin typeface="Montserrat"/>
              </a:rPr>
              <a:t>Mecca Street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702951" y="914400"/>
            <a:ext cx="9394705" cy="978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4"/>
              </a:lnSpc>
            </a:pPr>
            <a:r>
              <a:rPr lang="en-US" sz="7464" spc="-440">
                <a:solidFill>
                  <a:srgbClr val="263F6B"/>
                </a:solidFill>
                <a:latin typeface="Montserrat Ultra-Bold Italics"/>
              </a:rPr>
              <a:t>SCOPE STATEMENT</a:t>
            </a:r>
          </a:p>
        </p:txBody>
      </p:sp>
      <p:grpSp>
        <p:nvGrpSpPr>
          <p:cNvPr id="4" name="Group 4"/>
          <p:cNvGrpSpPr/>
          <p:nvPr/>
        </p:nvGrpSpPr>
        <p:grpSpPr>
          <a:xfrm rot="-5156105">
            <a:off x="8255671" y="4317831"/>
            <a:ext cx="19401449" cy="19050352"/>
            <a:chOff x="0" y="0"/>
            <a:chExt cx="25868599" cy="25400470"/>
          </a:xfrm>
        </p:grpSpPr>
        <p:sp>
          <p:nvSpPr>
            <p:cNvPr id="5" name="AutoShape 5"/>
            <p:cNvSpPr/>
            <p:nvPr/>
          </p:nvSpPr>
          <p:spPr>
            <a:xfrm rot="-8231889">
              <a:off x="2379586" y="5498485"/>
              <a:ext cx="21640800" cy="13921541"/>
            </a:xfrm>
            <a:prstGeom prst="rect">
              <a:avLst/>
            </a:prstGeom>
            <a:solidFill>
              <a:srgbClr val="213559"/>
            </a:solidFill>
          </p:spPr>
        </p:sp>
        <p:sp>
          <p:nvSpPr>
            <p:cNvPr id="6" name="AutoShape 6"/>
            <p:cNvSpPr/>
            <p:nvPr/>
          </p:nvSpPr>
          <p:spPr>
            <a:xfrm rot="-8231889">
              <a:off x="1848213" y="5980444"/>
              <a:ext cx="21640800" cy="13921541"/>
            </a:xfrm>
            <a:prstGeom prst="rect">
              <a:avLst/>
            </a:prstGeom>
            <a:solidFill>
              <a:srgbClr val="263F6B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2178492" y="-1689722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00000">
            <a:off x="17257102" y="1881892"/>
            <a:ext cx="844062" cy="211015"/>
          </a:xfrm>
          <a:custGeom>
            <a:avLst/>
            <a:gdLst/>
            <a:ahLst/>
            <a:cxnLst/>
            <a:rect l="l" t="t" r="r" b="b"/>
            <a:pathLst>
              <a:path w="844062" h="211015">
                <a:moveTo>
                  <a:pt x="0" y="0"/>
                </a:moveTo>
                <a:lnTo>
                  <a:pt x="844061" y="0"/>
                </a:lnTo>
                <a:lnTo>
                  <a:pt x="844061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AutoShape 9"/>
          <p:cNvSpPr/>
          <p:nvPr/>
        </p:nvSpPr>
        <p:spPr>
          <a:xfrm flipV="1">
            <a:off x="17671989" y="2850223"/>
            <a:ext cx="14288" cy="2075717"/>
          </a:xfrm>
          <a:prstGeom prst="line">
            <a:avLst/>
          </a:prstGeom>
          <a:ln w="28575" cap="rnd">
            <a:solidFill>
              <a:srgbClr val="263F6B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028700" y="2342756"/>
            <a:ext cx="15502359" cy="6308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1" lvl="1" indent="-431796" algn="l">
              <a:lnSpc>
                <a:spcPts val="5599"/>
              </a:lnSpc>
              <a:buFont typeface="Arial"/>
              <a:buChar char="•"/>
            </a:pPr>
            <a:r>
              <a:rPr lang="en-US" sz="3999" spc="79">
                <a:solidFill>
                  <a:srgbClr val="263F6B"/>
                </a:solidFill>
                <a:latin typeface="Montserrat"/>
              </a:rPr>
              <a:t>Login &amp; Sign Up should be available for all users</a:t>
            </a:r>
          </a:p>
          <a:p>
            <a:pPr marL="863591" lvl="1" indent="-431796" algn="l">
              <a:lnSpc>
                <a:spcPts val="5599"/>
              </a:lnSpc>
              <a:buFont typeface="Arial"/>
              <a:buChar char="•"/>
            </a:pPr>
            <a:r>
              <a:rPr lang="en-US" sz="3999" spc="79">
                <a:solidFill>
                  <a:srgbClr val="263F6B"/>
                </a:solidFill>
                <a:latin typeface="Montserrat"/>
              </a:rPr>
              <a:t>Search &amp; Filter features for the user</a:t>
            </a:r>
          </a:p>
          <a:p>
            <a:pPr marL="863591" lvl="1" indent="-431796" algn="l">
              <a:lnSpc>
                <a:spcPts val="5599"/>
              </a:lnSpc>
              <a:buFont typeface="Arial"/>
              <a:buChar char="•"/>
            </a:pPr>
            <a:r>
              <a:rPr lang="en-US" sz="3999" spc="79">
                <a:solidFill>
                  <a:srgbClr val="263F6B"/>
                </a:solidFill>
                <a:latin typeface="Montserrat"/>
              </a:rPr>
              <a:t>Parking history can be accessed by the user</a:t>
            </a:r>
          </a:p>
          <a:p>
            <a:pPr marL="863591" lvl="1" indent="-431796" algn="l">
              <a:lnSpc>
                <a:spcPts val="5599"/>
              </a:lnSpc>
              <a:buFont typeface="Arial"/>
              <a:buChar char="•"/>
            </a:pPr>
            <a:r>
              <a:rPr lang="en-US" sz="3999" spc="79">
                <a:solidFill>
                  <a:srgbClr val="263F6B"/>
                </a:solidFill>
                <a:latin typeface="Montserrat"/>
              </a:rPr>
              <a:t>User should be able to add &amp; edit payment methods</a:t>
            </a:r>
          </a:p>
          <a:p>
            <a:pPr marL="863591" lvl="1" indent="-431796" algn="l">
              <a:lnSpc>
                <a:spcPts val="5599"/>
              </a:lnSpc>
              <a:buFont typeface="Arial"/>
              <a:buChar char="•"/>
            </a:pPr>
            <a:r>
              <a:rPr lang="en-US" sz="3999" spc="79">
                <a:solidFill>
                  <a:srgbClr val="263F6B"/>
                </a:solidFill>
                <a:latin typeface="Montserrat"/>
              </a:rPr>
              <a:t>User should be able to request to become a Parking Provider from the Admin</a:t>
            </a:r>
          </a:p>
          <a:p>
            <a:pPr marL="863591" lvl="1" indent="-431796" algn="l">
              <a:lnSpc>
                <a:spcPts val="5599"/>
              </a:lnSpc>
              <a:buFont typeface="Arial"/>
              <a:buChar char="•"/>
            </a:pPr>
            <a:r>
              <a:rPr lang="en-US" sz="3999" spc="79">
                <a:solidFill>
                  <a:srgbClr val="263F6B"/>
                </a:solidFill>
                <a:latin typeface="Montserrat"/>
              </a:rPr>
              <a:t>Parking Provider should be able to request a parking addition from the Admin</a:t>
            </a:r>
          </a:p>
          <a:p>
            <a:pPr marL="863591" lvl="1" indent="-431796" algn="l">
              <a:lnSpc>
                <a:spcPts val="5599"/>
              </a:lnSpc>
              <a:buFont typeface="Arial"/>
              <a:buChar char="•"/>
            </a:pPr>
            <a:r>
              <a:rPr lang="en-US" sz="3999" spc="79">
                <a:solidFill>
                  <a:srgbClr val="263F6B"/>
                </a:solidFill>
                <a:latin typeface="Montserrat"/>
              </a:rPr>
              <a:t>Approve/Reject parking provider request by admin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AutoShape 3"/>
          <p:cNvSpPr/>
          <p:nvPr/>
        </p:nvSpPr>
        <p:spPr>
          <a:xfrm rot="5400000">
            <a:off x="13593652" y="4467673"/>
            <a:ext cx="8968699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AutoShape 4"/>
          <p:cNvSpPr/>
          <p:nvPr/>
        </p:nvSpPr>
        <p:spPr>
          <a:xfrm rot="5400000">
            <a:off x="-4331501" y="4467673"/>
            <a:ext cx="8968699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5" name="Freeform 5"/>
          <p:cNvSpPr/>
          <p:nvPr/>
        </p:nvSpPr>
        <p:spPr>
          <a:xfrm>
            <a:off x="1854576" y="2389377"/>
            <a:ext cx="14578848" cy="7124172"/>
          </a:xfrm>
          <a:custGeom>
            <a:avLst/>
            <a:gdLst/>
            <a:ahLst/>
            <a:cxnLst/>
            <a:rect l="l" t="t" r="r" b="b"/>
            <a:pathLst>
              <a:path w="14578848" h="7124172">
                <a:moveTo>
                  <a:pt x="0" y="0"/>
                </a:moveTo>
                <a:lnTo>
                  <a:pt x="14578848" y="0"/>
                </a:lnTo>
                <a:lnTo>
                  <a:pt x="14578848" y="7124173"/>
                </a:lnTo>
                <a:lnTo>
                  <a:pt x="0" y="71241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164" t="-19387" r="-3526" b="-91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59852" y="1162050"/>
            <a:ext cx="15568295" cy="835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1"/>
              </a:lnSpc>
            </a:pPr>
            <a:r>
              <a:rPr lang="en-US" sz="6379" spc="-376">
                <a:solidFill>
                  <a:srgbClr val="263F6B"/>
                </a:solidFill>
                <a:latin typeface="Montserrat Ultra-Bold Italics"/>
              </a:rPr>
              <a:t>SOFTWARE DEVELOPMENT LIFE CYCLE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79193" y="7379369"/>
            <a:ext cx="5373359" cy="1565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0"/>
              </a:lnSpc>
            </a:pPr>
            <a:r>
              <a:rPr lang="en-US" sz="5779" spc="-340">
                <a:solidFill>
                  <a:srgbClr val="263F6B"/>
                </a:solidFill>
                <a:latin typeface="Montserrat Ultra-Bold Italics"/>
              </a:rPr>
              <a:t>WATERFALL MODEL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8675" y="867126"/>
            <a:ext cx="16573500" cy="8618220"/>
          </a:xfrm>
          <a:custGeom>
            <a:avLst/>
            <a:gdLst/>
            <a:ahLst/>
            <a:cxnLst/>
            <a:rect l="l" t="t" r="r" b="b"/>
            <a:pathLst>
              <a:path w="16573500" h="8618220">
                <a:moveTo>
                  <a:pt x="0" y="0"/>
                </a:moveTo>
                <a:lnTo>
                  <a:pt x="16573500" y="0"/>
                </a:lnTo>
                <a:lnTo>
                  <a:pt x="16573500" y="8618220"/>
                </a:lnTo>
                <a:lnTo>
                  <a:pt x="0" y="8618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4" name="AutoShape 4"/>
          <p:cNvSpPr/>
          <p:nvPr/>
        </p:nvSpPr>
        <p:spPr>
          <a:xfrm rot="5400000">
            <a:off x="13593652" y="4467673"/>
            <a:ext cx="8968699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5" name="AutoShape 5"/>
          <p:cNvSpPr/>
          <p:nvPr/>
        </p:nvSpPr>
        <p:spPr>
          <a:xfrm rot="5400000">
            <a:off x="-4331501" y="4467673"/>
            <a:ext cx="8968699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6" name="TextBox 6"/>
          <p:cNvSpPr txBox="1"/>
          <p:nvPr/>
        </p:nvSpPr>
        <p:spPr>
          <a:xfrm>
            <a:off x="1378902" y="1466850"/>
            <a:ext cx="8198462" cy="835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1"/>
              </a:lnSpc>
            </a:pPr>
            <a:r>
              <a:rPr lang="en-US" sz="6379" spc="-376">
                <a:solidFill>
                  <a:srgbClr val="263F6B"/>
                </a:solidFill>
                <a:latin typeface="Montserrat Ultra-Bold Italics"/>
              </a:rPr>
              <a:t>CONTEXT DIAGRAM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90805" y="93703"/>
            <a:ext cx="12706391" cy="10099594"/>
          </a:xfrm>
          <a:custGeom>
            <a:avLst/>
            <a:gdLst/>
            <a:ahLst/>
            <a:cxnLst/>
            <a:rect l="l" t="t" r="r" b="b"/>
            <a:pathLst>
              <a:path w="12706391" h="10099594">
                <a:moveTo>
                  <a:pt x="0" y="0"/>
                </a:moveTo>
                <a:lnTo>
                  <a:pt x="12706390" y="0"/>
                </a:lnTo>
                <a:lnTo>
                  <a:pt x="12706390" y="10099594"/>
                </a:lnTo>
                <a:lnTo>
                  <a:pt x="0" y="10099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59"/>
            </a:stretch>
          </a:blipFill>
        </p:spPr>
      </p:sp>
      <p:sp>
        <p:nvSpPr>
          <p:cNvPr id="3" name="AutoShape 3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4" name="AutoShape 4"/>
          <p:cNvSpPr/>
          <p:nvPr/>
        </p:nvSpPr>
        <p:spPr>
          <a:xfrm rot="5400000">
            <a:off x="13593652" y="4467673"/>
            <a:ext cx="8968699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5" name="AutoShape 5"/>
          <p:cNvSpPr/>
          <p:nvPr/>
        </p:nvSpPr>
        <p:spPr>
          <a:xfrm rot="5400000">
            <a:off x="-4331501" y="4467673"/>
            <a:ext cx="8968699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6" name="TextBox 6"/>
          <p:cNvSpPr txBox="1"/>
          <p:nvPr/>
        </p:nvSpPr>
        <p:spPr>
          <a:xfrm rot="-5400000">
            <a:off x="-2222816" y="4741337"/>
            <a:ext cx="8198462" cy="835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1"/>
              </a:lnSpc>
            </a:pPr>
            <a:r>
              <a:rPr lang="en-US" sz="6379" spc="-376">
                <a:solidFill>
                  <a:srgbClr val="263F6B"/>
                </a:solidFill>
                <a:latin typeface="Montserrat Ultra-Bold Italics"/>
              </a:rPr>
              <a:t>USE CASE DIAGRAM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702951" y="914400"/>
            <a:ext cx="7716376" cy="978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4"/>
              </a:lnSpc>
            </a:pPr>
            <a:r>
              <a:rPr lang="en-US" sz="7464" spc="-440">
                <a:solidFill>
                  <a:srgbClr val="263F6B"/>
                </a:solidFill>
                <a:latin typeface="Montserrat Ultra-Bold Italics"/>
              </a:rPr>
              <a:t>REQUIREMENTS</a:t>
            </a:r>
          </a:p>
        </p:txBody>
      </p:sp>
      <p:grpSp>
        <p:nvGrpSpPr>
          <p:cNvPr id="4" name="Group 4"/>
          <p:cNvGrpSpPr/>
          <p:nvPr/>
        </p:nvGrpSpPr>
        <p:grpSpPr>
          <a:xfrm rot="-5156105">
            <a:off x="8255671" y="4317831"/>
            <a:ext cx="19401449" cy="19050352"/>
            <a:chOff x="0" y="0"/>
            <a:chExt cx="25868599" cy="25400470"/>
          </a:xfrm>
        </p:grpSpPr>
        <p:sp>
          <p:nvSpPr>
            <p:cNvPr id="5" name="AutoShape 5"/>
            <p:cNvSpPr/>
            <p:nvPr/>
          </p:nvSpPr>
          <p:spPr>
            <a:xfrm rot="-8231889">
              <a:off x="2379586" y="5498485"/>
              <a:ext cx="21640800" cy="13921541"/>
            </a:xfrm>
            <a:prstGeom prst="rect">
              <a:avLst/>
            </a:prstGeom>
            <a:solidFill>
              <a:srgbClr val="213559"/>
            </a:solidFill>
          </p:spPr>
        </p:sp>
        <p:sp>
          <p:nvSpPr>
            <p:cNvPr id="6" name="AutoShape 6"/>
            <p:cNvSpPr/>
            <p:nvPr/>
          </p:nvSpPr>
          <p:spPr>
            <a:xfrm rot="-8231889">
              <a:off x="1848213" y="5980444"/>
              <a:ext cx="21640800" cy="13921541"/>
            </a:xfrm>
            <a:prstGeom prst="rect">
              <a:avLst/>
            </a:prstGeom>
            <a:solidFill>
              <a:srgbClr val="263F6B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2178492" y="-1689722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02951" y="2333988"/>
            <a:ext cx="15787280" cy="7881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4"/>
              </a:lnSpc>
            </a:pPr>
            <a:r>
              <a:rPr lang="en-US" sz="3188" spc="51">
                <a:solidFill>
                  <a:srgbClr val="263F6B"/>
                </a:solidFill>
                <a:latin typeface="Montserrat Bold"/>
              </a:rPr>
              <a:t>FR-01</a:t>
            </a:r>
            <a:r>
              <a:rPr lang="en-US" sz="3188" spc="51">
                <a:solidFill>
                  <a:srgbClr val="263F6B"/>
                </a:solidFill>
                <a:latin typeface="Montserrat"/>
              </a:rPr>
              <a:t> The system shall have a splash screen with the logo displayed.</a:t>
            </a:r>
          </a:p>
          <a:p>
            <a:pPr algn="l">
              <a:lnSpc>
                <a:spcPts val="4464"/>
              </a:lnSpc>
            </a:pPr>
            <a:r>
              <a:rPr lang="en-US" sz="3188" spc="51">
                <a:solidFill>
                  <a:srgbClr val="263F6B"/>
                </a:solidFill>
                <a:latin typeface="Montserrat Bold"/>
              </a:rPr>
              <a:t>FR-02</a:t>
            </a:r>
            <a:r>
              <a:rPr lang="en-US" sz="3188" spc="51">
                <a:solidFill>
                  <a:srgbClr val="263F6B"/>
                </a:solidFill>
                <a:latin typeface="Montserrat"/>
              </a:rPr>
              <a:t> The system shall have an onboarding screen with three distinct instructions.</a:t>
            </a:r>
          </a:p>
          <a:p>
            <a:pPr algn="l">
              <a:lnSpc>
                <a:spcPts val="4604"/>
              </a:lnSpc>
            </a:pPr>
            <a:r>
              <a:rPr lang="en-US" sz="3288" spc="52">
                <a:solidFill>
                  <a:srgbClr val="263F6B"/>
                </a:solidFill>
                <a:latin typeface="Montserrat Bold"/>
              </a:rPr>
              <a:t>FR-03</a:t>
            </a:r>
            <a:r>
              <a:rPr lang="en-US" sz="3288" spc="52">
                <a:solidFill>
                  <a:srgbClr val="263F6B"/>
                </a:solidFill>
                <a:latin typeface="Montserrat"/>
              </a:rPr>
              <a:t> The user shall be able to log into the system using their email and password.</a:t>
            </a:r>
          </a:p>
          <a:p>
            <a:pPr algn="l">
              <a:lnSpc>
                <a:spcPts val="4464"/>
              </a:lnSpc>
            </a:pPr>
            <a:r>
              <a:rPr lang="en-US" sz="3188" spc="51">
                <a:solidFill>
                  <a:srgbClr val="263F6B"/>
                </a:solidFill>
                <a:latin typeface="Montserrat Bold"/>
              </a:rPr>
              <a:t>FR-04</a:t>
            </a:r>
            <a:r>
              <a:rPr lang="en-US" sz="3188" spc="51">
                <a:solidFill>
                  <a:srgbClr val="263F6B"/>
                </a:solidFill>
                <a:latin typeface="Montserrat"/>
              </a:rPr>
              <a:t> The user shall be able to register a new account.</a:t>
            </a:r>
          </a:p>
          <a:p>
            <a:pPr algn="l">
              <a:lnSpc>
                <a:spcPts val="4464"/>
              </a:lnSpc>
            </a:pPr>
            <a:r>
              <a:rPr lang="en-US" sz="3188" spc="51">
                <a:solidFill>
                  <a:srgbClr val="263F6B"/>
                </a:solidFill>
                <a:latin typeface="Montserrat Bold"/>
              </a:rPr>
              <a:t>FR-04.1</a:t>
            </a:r>
            <a:r>
              <a:rPr lang="en-US" sz="3188" spc="51">
                <a:solidFill>
                  <a:srgbClr val="263F6B"/>
                </a:solidFill>
                <a:latin typeface="Montserrat"/>
              </a:rPr>
              <a:t> The system shall allow the user to register by entering their email, name, password, and mobile number.</a:t>
            </a:r>
          </a:p>
          <a:p>
            <a:pPr algn="l">
              <a:lnSpc>
                <a:spcPts val="4464"/>
              </a:lnSpc>
            </a:pPr>
            <a:r>
              <a:rPr lang="en-US" sz="3188" spc="51">
                <a:solidFill>
                  <a:srgbClr val="263F6B"/>
                </a:solidFill>
                <a:latin typeface="Montserrat Bold"/>
              </a:rPr>
              <a:t>FR-04.2</a:t>
            </a:r>
            <a:r>
              <a:rPr lang="en-US" sz="3188" spc="51">
                <a:solidFill>
                  <a:srgbClr val="263F6B"/>
                </a:solidFill>
                <a:latin typeface="Montserrat"/>
              </a:rPr>
              <a:t> The system shall authenticate newly registered users using OTP through the given phone number.</a:t>
            </a:r>
          </a:p>
          <a:p>
            <a:pPr algn="l">
              <a:lnSpc>
                <a:spcPts val="4464"/>
              </a:lnSpc>
            </a:pPr>
            <a:r>
              <a:rPr lang="en-US" sz="3188" spc="51">
                <a:solidFill>
                  <a:srgbClr val="263F6B"/>
                </a:solidFill>
                <a:latin typeface="Montserrat Bold"/>
              </a:rPr>
              <a:t>FR-04.3</a:t>
            </a:r>
            <a:r>
              <a:rPr lang="en-US" sz="3188" spc="51">
                <a:solidFill>
                  <a:srgbClr val="263F6B"/>
                </a:solidFill>
                <a:latin typeface="Montserrat"/>
              </a:rPr>
              <a:t> The system shall ask for the user’s permission to access their current location or to set their location manually.</a:t>
            </a:r>
          </a:p>
          <a:p>
            <a:pPr algn="l">
              <a:lnSpc>
                <a:spcPts val="4464"/>
              </a:lnSpc>
            </a:pPr>
            <a:r>
              <a:rPr lang="en-US" sz="3188" spc="51">
                <a:solidFill>
                  <a:srgbClr val="263F6B"/>
                </a:solidFill>
                <a:latin typeface="Montserrat Bold"/>
              </a:rPr>
              <a:t>FR-04.4</a:t>
            </a:r>
            <a:r>
              <a:rPr lang="en-US" sz="3188" spc="51">
                <a:solidFill>
                  <a:srgbClr val="263F6B"/>
                </a:solidFill>
                <a:latin typeface="Montserrat"/>
              </a:rPr>
              <a:t> The system shall ask the user to choose the language.</a:t>
            </a:r>
          </a:p>
          <a:p>
            <a:pPr algn="l">
              <a:lnSpc>
                <a:spcPts val="4464"/>
              </a:lnSpc>
            </a:pPr>
            <a:endParaRPr lang="en-US" sz="3188" spc="51">
              <a:solidFill>
                <a:srgbClr val="263F6B"/>
              </a:solidFill>
              <a:latin typeface="Montserrat"/>
            </a:endParaRPr>
          </a:p>
        </p:txBody>
      </p:sp>
      <p:sp>
        <p:nvSpPr>
          <p:cNvPr id="9" name="Freeform 9"/>
          <p:cNvSpPr/>
          <p:nvPr/>
        </p:nvSpPr>
        <p:spPr>
          <a:xfrm rot="-5400000">
            <a:off x="17257102" y="1881892"/>
            <a:ext cx="844062" cy="211015"/>
          </a:xfrm>
          <a:custGeom>
            <a:avLst/>
            <a:gdLst/>
            <a:ahLst/>
            <a:cxnLst/>
            <a:rect l="l" t="t" r="r" b="b"/>
            <a:pathLst>
              <a:path w="844062" h="211015">
                <a:moveTo>
                  <a:pt x="0" y="0"/>
                </a:moveTo>
                <a:lnTo>
                  <a:pt x="844061" y="0"/>
                </a:lnTo>
                <a:lnTo>
                  <a:pt x="844061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 flipV="1">
            <a:off x="17671989" y="2850223"/>
            <a:ext cx="14288" cy="2075717"/>
          </a:xfrm>
          <a:prstGeom prst="line">
            <a:avLst/>
          </a:prstGeom>
          <a:ln w="28575" cap="rnd">
            <a:solidFill>
              <a:srgbClr val="263F6B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AutoShape 3"/>
          <p:cNvSpPr/>
          <p:nvPr/>
        </p:nvSpPr>
        <p:spPr>
          <a:xfrm rot="10087">
            <a:off x="1028665" y="6130773"/>
            <a:ext cx="16230670" cy="0"/>
          </a:xfrm>
          <a:prstGeom prst="line">
            <a:avLst/>
          </a:prstGeom>
          <a:ln w="952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2726348" y="5922707"/>
            <a:ext cx="511382" cy="51138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5807329" y="5922707"/>
            <a:ext cx="511382" cy="511382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1969290" y="5922707"/>
            <a:ext cx="511382" cy="511382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8888309" y="5922707"/>
            <a:ext cx="511382" cy="511382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5050270" y="5922707"/>
            <a:ext cx="511382" cy="511382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14" name="Freeform 14"/>
          <p:cNvSpPr/>
          <p:nvPr/>
        </p:nvSpPr>
        <p:spPr>
          <a:xfrm>
            <a:off x="925484" y="2146609"/>
            <a:ext cx="1971199" cy="2007702"/>
          </a:xfrm>
          <a:custGeom>
            <a:avLst/>
            <a:gdLst/>
            <a:ahLst/>
            <a:cxnLst/>
            <a:rect l="l" t="t" r="r" b="b"/>
            <a:pathLst>
              <a:path w="1971199" h="2007702">
                <a:moveTo>
                  <a:pt x="0" y="0"/>
                </a:moveTo>
                <a:lnTo>
                  <a:pt x="1971199" y="0"/>
                </a:lnTo>
                <a:lnTo>
                  <a:pt x="1971199" y="2007703"/>
                </a:lnTo>
                <a:lnTo>
                  <a:pt x="0" y="2007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708437" y="1644124"/>
            <a:ext cx="1579438" cy="1608687"/>
          </a:xfrm>
          <a:custGeom>
            <a:avLst/>
            <a:gdLst/>
            <a:ahLst/>
            <a:cxnLst/>
            <a:rect l="l" t="t" r="r" b="b"/>
            <a:pathLst>
              <a:path w="1579438" h="1608687">
                <a:moveTo>
                  <a:pt x="0" y="0"/>
                </a:moveTo>
                <a:lnTo>
                  <a:pt x="1579438" y="0"/>
                </a:lnTo>
                <a:lnTo>
                  <a:pt x="1579438" y="1608686"/>
                </a:lnTo>
                <a:lnTo>
                  <a:pt x="0" y="16086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6864399" y="4316564"/>
            <a:ext cx="646089" cy="658053"/>
          </a:xfrm>
          <a:custGeom>
            <a:avLst/>
            <a:gdLst/>
            <a:ahLst/>
            <a:cxnLst/>
            <a:rect l="l" t="t" r="r" b="b"/>
            <a:pathLst>
              <a:path w="646089" h="658053">
                <a:moveTo>
                  <a:pt x="0" y="0"/>
                </a:moveTo>
                <a:lnTo>
                  <a:pt x="646088" y="0"/>
                </a:lnTo>
                <a:lnTo>
                  <a:pt x="646088" y="658054"/>
                </a:lnTo>
                <a:lnTo>
                  <a:pt x="0" y="65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134937" y="1123950"/>
            <a:ext cx="14018125" cy="1077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5"/>
              </a:lnSpc>
            </a:pPr>
            <a:r>
              <a:rPr lang="en-US" sz="8240" spc="-486">
                <a:solidFill>
                  <a:srgbClr val="263F6B"/>
                </a:solidFill>
                <a:latin typeface="Montserrat Ultra-Bold Italics"/>
              </a:rPr>
              <a:t>RISK MANAGEMENT PLAN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831111" y="3224235"/>
            <a:ext cx="4450424" cy="2210752"/>
            <a:chOff x="0" y="0"/>
            <a:chExt cx="5933898" cy="2947670"/>
          </a:xfrm>
        </p:grpSpPr>
        <p:grpSp>
          <p:nvGrpSpPr>
            <p:cNvPr id="19" name="Group 19"/>
            <p:cNvGrpSpPr/>
            <p:nvPr/>
          </p:nvGrpSpPr>
          <p:grpSpPr>
            <a:xfrm>
              <a:off x="449752" y="533400"/>
              <a:ext cx="5484146" cy="2414270"/>
              <a:chOff x="0" y="0"/>
              <a:chExt cx="1500474" cy="660549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500474" cy="660549"/>
              </a:xfrm>
              <a:custGeom>
                <a:avLst/>
                <a:gdLst/>
                <a:ahLst/>
                <a:cxnLst/>
                <a:rect l="l" t="t" r="r" b="b"/>
                <a:pathLst>
                  <a:path w="1500474" h="660549">
                    <a:moveTo>
                      <a:pt x="1376013" y="660549"/>
                    </a:moveTo>
                    <a:lnTo>
                      <a:pt x="124460" y="660549"/>
                    </a:lnTo>
                    <a:cubicBezTo>
                      <a:pt x="55880" y="660549"/>
                      <a:pt x="0" y="604669"/>
                      <a:pt x="0" y="53608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376014" y="0"/>
                    </a:lnTo>
                    <a:cubicBezTo>
                      <a:pt x="1444594" y="0"/>
                      <a:pt x="1500474" y="55880"/>
                      <a:pt x="1500474" y="124460"/>
                    </a:cubicBezTo>
                    <a:lnTo>
                      <a:pt x="1500474" y="536089"/>
                    </a:lnTo>
                    <a:cubicBezTo>
                      <a:pt x="1500474" y="604669"/>
                      <a:pt x="1444594" y="660549"/>
                      <a:pt x="1376014" y="660549"/>
                    </a:cubicBezTo>
                    <a:close/>
                  </a:path>
                </a:pathLst>
              </a:custGeom>
              <a:solidFill>
                <a:srgbClr val="263F6B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>
              <a:off x="0" y="0"/>
              <a:ext cx="1016000" cy="1016000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76200" y="-171450"/>
                <a:ext cx="660400" cy="908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624"/>
                  </a:lnSpc>
                </a:pPr>
                <a:r>
                  <a:rPr lang="en-US" sz="2499" spc="49">
                    <a:solidFill>
                      <a:srgbClr val="FFFFFF"/>
                    </a:solidFill>
                    <a:latin typeface="Montserrat"/>
                  </a:rPr>
                  <a:t>4</a:t>
                </a:r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758698" y="1012402"/>
              <a:ext cx="4866255" cy="1502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49"/>
                </a:lnSpc>
              </a:pPr>
              <a:r>
                <a:rPr lang="en-US" sz="3499" spc="69">
                  <a:solidFill>
                    <a:srgbClr val="FFFFFF"/>
                  </a:solidFill>
                  <a:latin typeface="Montserrat Ultra-Bold"/>
                </a:rPr>
                <a:t>Risk Response Actions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742389" y="6500764"/>
            <a:ext cx="4458166" cy="2118909"/>
            <a:chOff x="0" y="0"/>
            <a:chExt cx="5944222" cy="2825212"/>
          </a:xfrm>
        </p:grpSpPr>
        <p:grpSp>
          <p:nvGrpSpPr>
            <p:cNvPr id="26" name="Group 26"/>
            <p:cNvGrpSpPr/>
            <p:nvPr/>
          </p:nvGrpSpPr>
          <p:grpSpPr>
            <a:xfrm>
              <a:off x="460075" y="411487"/>
              <a:ext cx="5484146" cy="2413725"/>
              <a:chOff x="0" y="0"/>
              <a:chExt cx="1500474" cy="6604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500474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500474" h="660400">
                    <a:moveTo>
                      <a:pt x="1376013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376014" y="0"/>
                    </a:lnTo>
                    <a:cubicBezTo>
                      <a:pt x="1444594" y="0"/>
                      <a:pt x="1500474" y="55880"/>
                      <a:pt x="1500474" y="124460"/>
                    </a:cubicBezTo>
                    <a:lnTo>
                      <a:pt x="1500474" y="535940"/>
                    </a:lnTo>
                    <a:cubicBezTo>
                      <a:pt x="1500474" y="604520"/>
                      <a:pt x="1444594" y="660400"/>
                      <a:pt x="1376014" y="660400"/>
                    </a:cubicBezTo>
                    <a:close/>
                  </a:path>
                </a:pathLst>
              </a:custGeom>
              <a:solidFill>
                <a:srgbClr val="263F6B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1041400" y="804998"/>
              <a:ext cx="4321497" cy="16247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39"/>
                </a:lnSpc>
              </a:pPr>
              <a:r>
                <a:rPr lang="en-US" sz="3799" spc="75">
                  <a:solidFill>
                    <a:srgbClr val="FFFFFF"/>
                  </a:solidFill>
                  <a:latin typeface="Montserrat Ultra-Bold"/>
                </a:rPr>
                <a:t>Risk Priority</a:t>
              </a:r>
            </a:p>
          </p:txBody>
        </p:sp>
        <p:grpSp>
          <p:nvGrpSpPr>
            <p:cNvPr id="29" name="Group 29"/>
            <p:cNvGrpSpPr/>
            <p:nvPr/>
          </p:nvGrpSpPr>
          <p:grpSpPr>
            <a:xfrm>
              <a:off x="0" y="0"/>
              <a:ext cx="1016000" cy="1016000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-171450"/>
                <a:ext cx="660400" cy="908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624"/>
                  </a:lnSpc>
                </a:pPr>
                <a:r>
                  <a:rPr lang="en-US" sz="2499" spc="49">
                    <a:solidFill>
                      <a:srgbClr val="FFFFFF"/>
                    </a:solidFill>
                    <a:latin typeface="Montserrat"/>
                  </a:rPr>
                  <a:t>3</a:t>
                </a:r>
              </a:p>
            </p:txBody>
          </p:sp>
        </p:grpSp>
      </p:grpSp>
      <p:grpSp>
        <p:nvGrpSpPr>
          <p:cNvPr id="32" name="Group 32"/>
          <p:cNvGrpSpPr/>
          <p:nvPr/>
        </p:nvGrpSpPr>
        <p:grpSpPr>
          <a:xfrm>
            <a:off x="12877931" y="6500764"/>
            <a:ext cx="4484585" cy="2118909"/>
            <a:chOff x="0" y="0"/>
            <a:chExt cx="5979446" cy="2825212"/>
          </a:xfrm>
        </p:grpSpPr>
        <p:grpSp>
          <p:nvGrpSpPr>
            <p:cNvPr id="33" name="Group 33"/>
            <p:cNvGrpSpPr/>
            <p:nvPr/>
          </p:nvGrpSpPr>
          <p:grpSpPr>
            <a:xfrm>
              <a:off x="495300" y="411487"/>
              <a:ext cx="5484146" cy="2413725"/>
              <a:chOff x="0" y="0"/>
              <a:chExt cx="1500474" cy="6604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1500474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500474" h="660400">
                    <a:moveTo>
                      <a:pt x="1376013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376014" y="0"/>
                    </a:lnTo>
                    <a:cubicBezTo>
                      <a:pt x="1444594" y="0"/>
                      <a:pt x="1500474" y="55880"/>
                      <a:pt x="1500474" y="124460"/>
                    </a:cubicBezTo>
                    <a:lnTo>
                      <a:pt x="1500474" y="535940"/>
                    </a:lnTo>
                    <a:cubicBezTo>
                      <a:pt x="1500474" y="604520"/>
                      <a:pt x="1444594" y="660400"/>
                      <a:pt x="1376014" y="660400"/>
                    </a:cubicBezTo>
                    <a:close/>
                  </a:path>
                </a:pathLst>
              </a:custGeom>
              <a:solidFill>
                <a:srgbClr val="263F6B"/>
              </a:solid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786099" y="878658"/>
              <a:ext cx="4898113" cy="1502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49"/>
                </a:lnSpc>
              </a:pPr>
              <a:r>
                <a:rPr lang="en-US" sz="3499" spc="69">
                  <a:solidFill>
                    <a:srgbClr val="FFFFFF"/>
                  </a:solidFill>
                  <a:latin typeface="Montserrat Ultra-Bold"/>
                </a:rPr>
                <a:t>Risk Response Strategy </a:t>
              </a:r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0" y="0"/>
              <a:ext cx="1016000" cy="1016000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76200" y="-171450"/>
                <a:ext cx="660400" cy="908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624"/>
                  </a:lnSpc>
                </a:pPr>
                <a:r>
                  <a:rPr lang="en-US" sz="2499" spc="49">
                    <a:solidFill>
                      <a:srgbClr val="FFFFFF"/>
                    </a:solidFill>
                    <a:latin typeface="Montserrat"/>
                  </a:rPr>
                  <a:t>5</a:t>
                </a:r>
              </a:p>
            </p:txBody>
          </p:sp>
        </p:grpSp>
      </p:grpSp>
      <p:grpSp>
        <p:nvGrpSpPr>
          <p:cNvPr id="39" name="Group 39"/>
          <p:cNvGrpSpPr/>
          <p:nvPr/>
        </p:nvGrpSpPr>
        <p:grpSpPr>
          <a:xfrm>
            <a:off x="3680458" y="3243285"/>
            <a:ext cx="4439116" cy="2191702"/>
            <a:chOff x="0" y="0"/>
            <a:chExt cx="5918822" cy="2922270"/>
          </a:xfrm>
        </p:grpSpPr>
        <p:grpSp>
          <p:nvGrpSpPr>
            <p:cNvPr id="40" name="Group 40"/>
            <p:cNvGrpSpPr/>
            <p:nvPr/>
          </p:nvGrpSpPr>
          <p:grpSpPr>
            <a:xfrm>
              <a:off x="434675" y="508000"/>
              <a:ext cx="5484146" cy="2414270"/>
              <a:chOff x="0" y="0"/>
              <a:chExt cx="1500474" cy="660549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500474" cy="660549"/>
              </a:xfrm>
              <a:custGeom>
                <a:avLst/>
                <a:gdLst/>
                <a:ahLst/>
                <a:cxnLst/>
                <a:rect l="l" t="t" r="r" b="b"/>
                <a:pathLst>
                  <a:path w="1500474" h="660549">
                    <a:moveTo>
                      <a:pt x="1376013" y="660549"/>
                    </a:moveTo>
                    <a:lnTo>
                      <a:pt x="124460" y="660549"/>
                    </a:lnTo>
                    <a:cubicBezTo>
                      <a:pt x="55880" y="660549"/>
                      <a:pt x="0" y="604669"/>
                      <a:pt x="0" y="53608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376014" y="0"/>
                    </a:lnTo>
                    <a:cubicBezTo>
                      <a:pt x="1444594" y="0"/>
                      <a:pt x="1500474" y="55880"/>
                      <a:pt x="1500474" y="124460"/>
                    </a:cubicBezTo>
                    <a:lnTo>
                      <a:pt x="1500474" y="536089"/>
                    </a:lnTo>
                    <a:cubicBezTo>
                      <a:pt x="1500474" y="604669"/>
                      <a:pt x="1444594" y="660549"/>
                      <a:pt x="1376014" y="660549"/>
                    </a:cubicBezTo>
                    <a:close/>
                  </a:path>
                </a:pathLst>
              </a:custGeom>
              <a:solidFill>
                <a:srgbClr val="263F6B"/>
              </a:solidFill>
            </p:spPr>
          </p:sp>
        </p:grpSp>
        <p:sp>
          <p:nvSpPr>
            <p:cNvPr id="42" name="TextBox 42"/>
            <p:cNvSpPr txBox="1"/>
            <p:nvPr/>
          </p:nvSpPr>
          <p:spPr>
            <a:xfrm>
              <a:off x="1016000" y="901511"/>
              <a:ext cx="4321497" cy="16247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39"/>
                </a:lnSpc>
              </a:pPr>
              <a:r>
                <a:rPr lang="en-US" sz="3799" spc="75">
                  <a:solidFill>
                    <a:srgbClr val="FFFFFF"/>
                  </a:solidFill>
                  <a:latin typeface="Montserrat Ultra-Bold"/>
                </a:rPr>
                <a:t>Risk Analysis</a:t>
              </a:r>
            </a:p>
          </p:txBody>
        </p:sp>
        <p:grpSp>
          <p:nvGrpSpPr>
            <p:cNvPr id="43" name="Group 43"/>
            <p:cNvGrpSpPr/>
            <p:nvPr/>
          </p:nvGrpSpPr>
          <p:grpSpPr>
            <a:xfrm>
              <a:off x="0" y="0"/>
              <a:ext cx="1016000" cy="1016000"/>
              <a:chOff x="0" y="0"/>
              <a:chExt cx="812800" cy="8128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76200" y="-171450"/>
                <a:ext cx="660400" cy="908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624"/>
                  </a:lnSpc>
                </a:pPr>
                <a:r>
                  <a:rPr lang="en-US" sz="2499" spc="49">
                    <a:solidFill>
                      <a:srgbClr val="FFFFFF"/>
                    </a:solidFill>
                    <a:latin typeface="Montserrat"/>
                  </a:rPr>
                  <a:t>2</a:t>
                </a:r>
              </a:p>
            </p:txBody>
          </p:sp>
        </p:grpSp>
      </p:grpSp>
      <p:grpSp>
        <p:nvGrpSpPr>
          <p:cNvPr id="46" name="Group 46"/>
          <p:cNvGrpSpPr/>
          <p:nvPr/>
        </p:nvGrpSpPr>
        <p:grpSpPr>
          <a:xfrm>
            <a:off x="647700" y="6500764"/>
            <a:ext cx="4390894" cy="2119318"/>
            <a:chOff x="0" y="0"/>
            <a:chExt cx="5854525" cy="2825757"/>
          </a:xfrm>
        </p:grpSpPr>
        <p:grpSp>
          <p:nvGrpSpPr>
            <p:cNvPr id="47" name="Group 47"/>
            <p:cNvGrpSpPr/>
            <p:nvPr/>
          </p:nvGrpSpPr>
          <p:grpSpPr>
            <a:xfrm>
              <a:off x="370379" y="411487"/>
              <a:ext cx="5484146" cy="2414270"/>
              <a:chOff x="0" y="0"/>
              <a:chExt cx="1500474" cy="660549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1500474" cy="660549"/>
              </a:xfrm>
              <a:custGeom>
                <a:avLst/>
                <a:gdLst/>
                <a:ahLst/>
                <a:cxnLst/>
                <a:rect l="l" t="t" r="r" b="b"/>
                <a:pathLst>
                  <a:path w="1500474" h="660549">
                    <a:moveTo>
                      <a:pt x="1376013" y="660549"/>
                    </a:moveTo>
                    <a:lnTo>
                      <a:pt x="124460" y="660549"/>
                    </a:lnTo>
                    <a:cubicBezTo>
                      <a:pt x="55880" y="660549"/>
                      <a:pt x="0" y="604669"/>
                      <a:pt x="0" y="53608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376014" y="0"/>
                    </a:lnTo>
                    <a:cubicBezTo>
                      <a:pt x="1444594" y="0"/>
                      <a:pt x="1500474" y="55880"/>
                      <a:pt x="1500474" y="124460"/>
                    </a:cubicBezTo>
                    <a:lnTo>
                      <a:pt x="1500474" y="536089"/>
                    </a:lnTo>
                    <a:cubicBezTo>
                      <a:pt x="1500474" y="604669"/>
                      <a:pt x="1444594" y="660549"/>
                      <a:pt x="1376014" y="660549"/>
                    </a:cubicBezTo>
                    <a:close/>
                  </a:path>
                </a:pathLst>
              </a:custGeom>
              <a:solidFill>
                <a:srgbClr val="263F6B"/>
              </a:solidFill>
            </p:spPr>
          </p:sp>
        </p:grpSp>
        <p:sp>
          <p:nvSpPr>
            <p:cNvPr id="49" name="TextBox 49"/>
            <p:cNvSpPr txBox="1"/>
            <p:nvPr/>
          </p:nvSpPr>
          <p:spPr>
            <a:xfrm>
              <a:off x="661041" y="804998"/>
              <a:ext cx="4902822" cy="16247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39"/>
                </a:lnSpc>
              </a:pPr>
              <a:r>
                <a:rPr lang="en-US" sz="3799" spc="75">
                  <a:solidFill>
                    <a:srgbClr val="FFFFFF"/>
                  </a:solidFill>
                  <a:latin typeface="Montserrat Ultra-Bold"/>
                </a:rPr>
                <a:t>Risk Identification </a:t>
              </a:r>
            </a:p>
          </p:txBody>
        </p:sp>
        <p:grpSp>
          <p:nvGrpSpPr>
            <p:cNvPr id="50" name="Group 50"/>
            <p:cNvGrpSpPr/>
            <p:nvPr/>
          </p:nvGrpSpPr>
          <p:grpSpPr>
            <a:xfrm>
              <a:off x="0" y="0"/>
              <a:ext cx="1016000" cy="1016000"/>
              <a:chOff x="0" y="0"/>
              <a:chExt cx="812800" cy="81280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76200" y="-171450"/>
                <a:ext cx="660400" cy="908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624"/>
                  </a:lnSpc>
                </a:pPr>
                <a:r>
                  <a:rPr lang="en-US" sz="2499" spc="49">
                    <a:solidFill>
                      <a:srgbClr val="FFFFFF"/>
                    </a:solidFill>
                    <a:latin typeface="Montserrat"/>
                  </a:rPr>
                  <a:t>1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501</Words>
  <Application>Microsoft Office PowerPoint</Application>
  <PresentationFormat>Custom</PresentationFormat>
  <Paragraphs>82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Montserrat Bold Italics</vt:lpstr>
      <vt:lpstr>Montserrat</vt:lpstr>
      <vt:lpstr>Montserrat Bold</vt:lpstr>
      <vt:lpstr>Montserrat Ultra-Bold Italics</vt:lpstr>
      <vt:lpstr>League Spartan</vt:lpstr>
      <vt:lpstr>Montserrat Ultra-Bold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 Presentation</dc:title>
  <dc:creator>Admin</dc:creator>
  <cp:lastModifiedBy>Omar Obeid</cp:lastModifiedBy>
  <cp:revision>3</cp:revision>
  <dcterms:created xsi:type="dcterms:W3CDTF">2006-08-16T00:00:00Z</dcterms:created>
  <dcterms:modified xsi:type="dcterms:W3CDTF">2024-05-26T21:31:49Z</dcterms:modified>
  <dc:identifier>DAF6pKX38-4</dc:identifier>
</cp:coreProperties>
</file>